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Arim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iQejJiio9sArKaTyBit0Nuqb3u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Arimo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Arimo-italic.fntdata"/><Relationship Id="rId14" Type="http://schemas.openxmlformats.org/officeDocument/2006/relationships/slide" Target="slides/slide10.xml"/><Relationship Id="rId36" Type="http://schemas.openxmlformats.org/officeDocument/2006/relationships/font" Target="fonts/Arimo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Arim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안뇽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먼저 저희가 주행코스를 만들 때 사용한 포맥스에서 빛 반사가 매우 심했기 때문에 이 부분을 제거할 필요가 있었습니다. 그래서 그냥 Threshold로 이진화를 시키면 차선 부분을 인식하는 데에 문제가 있을 것이라고 판단하고 HSV필터를 사용해 노란 선과 흰 선을 각각 인식하게 구현하였습니다. </a:t>
            </a:r>
            <a:endParaRPr/>
          </a:p>
        </p:txBody>
      </p:sp>
      <p:sp>
        <p:nvSpPr>
          <p:cNvPr id="231" name="Google Shape;231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그리고 일반 파이 카메라로는 차선 전체를 보는 데에 화각이 좁았기 때문에 160도 어안 렌즈를 이용하여 영상을 촬영하였는데 왜곡된 부분을 보정하는 단계가 필요했습니다. 영상의 왜곡을 보정하는 부분은 영상처리에서 연산량을 꽤 잡아 먹는 부분인데 저희는 보드에서 처리를 하기 때문에 연산량을 줄일 필요가 있었습니다. 영상 왜곡을 보정하려면 카메라 내부 파라미터 값을 구하는 부분이 필요했는데 내부 파라미터 값은 오직 카메라의 특성에 의존해 한 번 계산되면 변하지 않는다는 점을 이용하여 PC에서 계산된 파라미터 값을 그대로 대입하는 방법을 선택하게 되었습니다. </a:t>
            </a:r>
            <a:endParaRPr/>
          </a:p>
        </p:txBody>
      </p:sp>
      <p:sp>
        <p:nvSpPr>
          <p:cNvPr id="247" name="Google Shape;247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영상의 왜곡을 보정한 이미지입니다. 왼쪽이 160도로 촬영한 이미지인데 볼록렌즈로 본 것 같은 느낌이 들고 오른족은 왜곡을 보정한 이미지 입니다. 차선 부분을 보셔도 약간 볼록한 부분이 직선으로 펴지는 것을 알 수 있습니다. </a:t>
            </a:r>
            <a:endParaRPr/>
          </a:p>
        </p:txBody>
      </p:sp>
      <p:sp>
        <p:nvSpPr>
          <p:cNvPr id="265" name="Google Shape;265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다음은 원근 변환입니다. 빨간 점 위치를 파란 점 위치로 변환하여 원근감 있는 이미지를 위에서 본 것 같은 이미지로 변환하는 작업을 진행하였습니다. </a:t>
            </a:r>
            <a:endParaRPr/>
          </a:p>
        </p:txBody>
      </p:sp>
      <p:sp>
        <p:nvSpPr>
          <p:cNvPr id="281" name="Google Shape;28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ROI로 관심 영역을 잘라내어 영상 처리에 불필요한 부분을 없애고, </a:t>
            </a:r>
            <a:endParaRPr/>
          </a:p>
        </p:txBody>
      </p:sp>
      <p:sp>
        <p:nvSpPr>
          <p:cNvPr id="305" name="Google Shape;30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ko-KR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마지막으로 히스토그램을 이용하여 차선이 있는 부분을 찾아냄으로써 영상처리가 마무리 됩니다. 다음은 객체 인식 부분을 맡으신 이명상 님께서 발표 이어서 진행하도록 하겠습니다.</a:t>
            </a: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68" name="Google Shape;68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11" Type="http://schemas.openxmlformats.org/officeDocument/2006/relationships/image" Target="../media/image3.png"/><Relationship Id="rId10" Type="http://schemas.openxmlformats.org/officeDocument/2006/relationships/image" Target="../media/image7.png"/><Relationship Id="rId12" Type="http://schemas.openxmlformats.org/officeDocument/2006/relationships/image" Target="../media/image14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Relationship Id="rId4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6.png"/><Relationship Id="rId5" Type="http://schemas.openxmlformats.org/officeDocument/2006/relationships/image" Target="../media/image35.png"/><Relationship Id="rId6" Type="http://schemas.openxmlformats.org/officeDocument/2006/relationships/image" Target="../media/image22.png"/><Relationship Id="rId7" Type="http://schemas.openxmlformats.org/officeDocument/2006/relationships/image" Target="../media/image5.png"/><Relationship Id="rId8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2794232" y="1724267"/>
            <a:ext cx="6603533" cy="182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ADAS와 딥러닝을 이용한</a:t>
            </a:r>
            <a:endParaRPr b="1" i="0" sz="4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자율 주행 시스템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3847650" y="3935626"/>
            <a:ext cx="44966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1조</a:t>
            </a:r>
            <a:endParaRPr b="0" i="0" sz="2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/>
          <p:nvPr/>
        </p:nvSpPr>
        <p:spPr>
          <a:xfrm>
            <a:off x="177799" y="1058829"/>
            <a:ext cx="11836401" cy="530851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4" name="Google Shape;204;p10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6572140" y="3458002"/>
            <a:ext cx="1125474" cy="41179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Library</a:t>
            </a:r>
            <a:endParaRPr/>
          </a:p>
        </p:txBody>
      </p:sp>
      <p:sp>
        <p:nvSpPr>
          <p:cNvPr id="206" name="Google Shape;206;p10"/>
          <p:cNvSpPr/>
          <p:nvPr/>
        </p:nvSpPr>
        <p:spPr>
          <a:xfrm>
            <a:off x="899269" y="3457997"/>
            <a:ext cx="1680644" cy="411795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Framework</a:t>
            </a:r>
            <a:endParaRPr/>
          </a:p>
        </p:txBody>
      </p:sp>
      <p:sp>
        <p:nvSpPr>
          <p:cNvPr id="207" name="Google Shape;207;p10"/>
          <p:cNvSpPr/>
          <p:nvPr/>
        </p:nvSpPr>
        <p:spPr>
          <a:xfrm>
            <a:off x="899269" y="4973712"/>
            <a:ext cx="1419387" cy="411796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Language</a:t>
            </a:r>
            <a:endParaRPr/>
          </a:p>
        </p:txBody>
      </p:sp>
      <p:sp>
        <p:nvSpPr>
          <p:cNvPr id="208" name="Google Shape;208;p10"/>
          <p:cNvSpPr/>
          <p:nvPr/>
        </p:nvSpPr>
        <p:spPr>
          <a:xfrm>
            <a:off x="918719" y="1917245"/>
            <a:ext cx="1028863" cy="387792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OS</a:t>
            </a:r>
            <a:endParaRPr/>
          </a:p>
        </p:txBody>
      </p:sp>
      <p:sp>
        <p:nvSpPr>
          <p:cNvPr id="209" name="Google Shape;209;p10"/>
          <p:cNvSpPr/>
          <p:nvPr/>
        </p:nvSpPr>
        <p:spPr>
          <a:xfrm>
            <a:off x="6572140" y="1917245"/>
            <a:ext cx="1028863" cy="387792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Board</a:t>
            </a:r>
            <a:endParaRPr/>
          </a:p>
        </p:txBody>
      </p:sp>
      <p:pic>
        <p:nvPicPr>
          <p:cNvPr id="210" name="Google Shape;2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5439" y="1705720"/>
            <a:ext cx="7143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4739" y="1836241"/>
            <a:ext cx="1637715" cy="5117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29879" y="1608566"/>
            <a:ext cx="111918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9780" y="3098654"/>
            <a:ext cx="997388" cy="101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42276" y="3113481"/>
            <a:ext cx="12573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37139" y="4841320"/>
            <a:ext cx="872222" cy="911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08361" y="3428485"/>
            <a:ext cx="937301" cy="446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08365" y="4771891"/>
            <a:ext cx="951543" cy="103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104478" y="1672786"/>
            <a:ext cx="8667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663982" y="3103059"/>
            <a:ext cx="1145081" cy="1035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1"/>
          <p:cNvSpPr txBox="1"/>
          <p:nvPr/>
        </p:nvSpPr>
        <p:spPr>
          <a:xfrm>
            <a:off x="276094" y="2567558"/>
            <a:ext cx="6766108" cy="64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5400"/>
              <a:buFont typeface="Arial"/>
              <a:buNone/>
            </a:pPr>
            <a:r>
              <a:rPr b="1" lang="ko-KR" sz="450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03.</a:t>
            </a:r>
            <a:endParaRPr/>
          </a:p>
        </p:txBody>
      </p:sp>
      <p:sp>
        <p:nvSpPr>
          <p:cNvPr id="226" name="Google Shape;226;p11"/>
          <p:cNvSpPr/>
          <p:nvPr/>
        </p:nvSpPr>
        <p:spPr>
          <a:xfrm>
            <a:off x="203922" y="3287174"/>
            <a:ext cx="6382627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276094" y="3430818"/>
            <a:ext cx="6766108" cy="64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구현</a:t>
            </a:r>
            <a:endParaRPr sz="2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4" name="Google Shape;234;p12"/>
          <p:cNvSpPr/>
          <p:nvPr/>
        </p:nvSpPr>
        <p:spPr>
          <a:xfrm>
            <a:off x="925191" y="1063880"/>
            <a:ext cx="2777014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HSV 필터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12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12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차선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12"/>
          <p:cNvSpPr/>
          <p:nvPr/>
        </p:nvSpPr>
        <p:spPr>
          <a:xfrm>
            <a:off x="5865659" y="3849206"/>
            <a:ext cx="522514" cy="5373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925191" y="1719037"/>
            <a:ext cx="1553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빛 반사 제거</a:t>
            </a:r>
            <a:endParaRPr/>
          </a:p>
        </p:txBody>
      </p:sp>
      <p:pic>
        <p:nvPicPr>
          <p:cNvPr descr="확인 표시" id="241" name="Google Shape;2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026" y="1781872"/>
            <a:ext cx="270871" cy="270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모니터, 컴퓨터, 사진이(가) 표시된 사진&#10;&#10;자동 생성된 설명" id="242" name="Google Shape;242;p12"/>
          <p:cNvPicPr preferRelativeResize="0"/>
          <p:nvPr/>
        </p:nvPicPr>
        <p:blipFill rotWithShape="1">
          <a:blip r:embed="rId4">
            <a:alphaModFix/>
          </a:blip>
          <a:srcRect b="0" l="16338" r="39732" t="41460"/>
          <a:stretch/>
        </p:blipFill>
        <p:spPr>
          <a:xfrm rot="10800000">
            <a:off x="6958144" y="2338542"/>
            <a:ext cx="4486085" cy="3362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모니터, 컴퓨터, 화면이(가) 표시된 사진&#10;&#10;자동 생성된 설명" id="243" name="Google Shape;243;p12"/>
          <p:cNvPicPr preferRelativeResize="0"/>
          <p:nvPr/>
        </p:nvPicPr>
        <p:blipFill rotWithShape="1">
          <a:blip r:embed="rId5">
            <a:alphaModFix/>
          </a:blip>
          <a:srcRect b="27333" l="16339" r="39196" t="13237"/>
          <a:stretch/>
        </p:blipFill>
        <p:spPr>
          <a:xfrm>
            <a:off x="925191" y="2338542"/>
            <a:ext cx="4472897" cy="3362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925191" y="1063880"/>
            <a:ext cx="2777014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Camera calibration</a:t>
            </a: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13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13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13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차선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925191" y="1719037"/>
            <a:ext cx="49792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160도 어안 렌즈로 촬영한 영상의 왜곡을 보정</a:t>
            </a:r>
            <a:endParaRPr/>
          </a:p>
        </p:txBody>
      </p:sp>
      <p:sp>
        <p:nvSpPr>
          <p:cNvPr id="256" name="Google Shape;256;p13"/>
          <p:cNvSpPr txBox="1"/>
          <p:nvPr/>
        </p:nvSpPr>
        <p:spPr>
          <a:xfrm>
            <a:off x="925191" y="2827237"/>
            <a:ext cx="57812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Distortion Coefficients 왜곡 계수 : k1, k2, p1, p2, k3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925191" y="3429000"/>
            <a:ext cx="79381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Camera Matrix 카메라 내부 파라미터 : 초점 길이(fx, fy), 광학 중심(cx, cy)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13"/>
          <p:cNvSpPr txBox="1"/>
          <p:nvPr/>
        </p:nvSpPr>
        <p:spPr>
          <a:xfrm>
            <a:off x="949787" y="4006980"/>
            <a:ext cx="68066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오직 카메라의 특성에 의존하므로, 한번 계산되면 변하지 않음.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13"/>
          <p:cNvSpPr/>
          <p:nvPr/>
        </p:nvSpPr>
        <p:spPr>
          <a:xfrm>
            <a:off x="949787" y="2107007"/>
            <a:ext cx="100351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void </a:t>
            </a:r>
            <a:r>
              <a:rPr b="1" i="0" lang="ko-KR" sz="1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undi</a:t>
            </a:r>
            <a:r>
              <a:rPr b="1" lang="ko-KR"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sto</a:t>
            </a:r>
            <a:r>
              <a:rPr b="1" i="0" lang="ko-KR" sz="16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rt</a:t>
            </a: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InputArray </a:t>
            </a: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OutputArray </a:t>
            </a: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dst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InputArray </a:t>
            </a: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cameraMatrix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InputArray </a:t>
            </a: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distCoeffs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InputArray </a:t>
            </a:r>
            <a:r>
              <a:rPr b="1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newCameraMatrix</a:t>
            </a:r>
            <a:r>
              <a:rPr b="0" i="0" lang="ko-KR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=noArray() </a:t>
            </a:r>
            <a:r>
              <a:rPr b="0" i="0" lang="ko-KR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b="0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확인 표시" id="260" name="Google Shape;2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026" y="1781872"/>
            <a:ext cx="270871" cy="270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컴퓨터, 모니터, 실내이(가) 표시된 사진&#10;&#10;자동 생성된 설명" id="261" name="Google Shape;261;p13"/>
          <p:cNvPicPr preferRelativeResize="0"/>
          <p:nvPr/>
        </p:nvPicPr>
        <p:blipFill rotWithShape="1">
          <a:blip r:embed="rId4">
            <a:alphaModFix/>
          </a:blip>
          <a:srcRect b="58775" l="21875" r="18393" t="34036"/>
          <a:stretch/>
        </p:blipFill>
        <p:spPr>
          <a:xfrm>
            <a:off x="866897" y="4805258"/>
            <a:ext cx="10991090" cy="744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4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925191" y="1063880"/>
            <a:ext cx="2777014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Camera calibration</a:t>
            </a:r>
            <a:endParaRPr/>
          </a:p>
        </p:txBody>
      </p:sp>
      <p:sp>
        <p:nvSpPr>
          <p:cNvPr id="269" name="Google Shape;269;p14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1" name="Google Shape;271;p14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14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차선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4"/>
          <p:cNvSpPr/>
          <p:nvPr/>
        </p:nvSpPr>
        <p:spPr>
          <a:xfrm>
            <a:off x="5834743" y="3722040"/>
            <a:ext cx="522514" cy="5373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모니터, 실내, 컴퓨터, 스크린샷이(가) 표시된 사진&#10;&#10;자동 생성된 설명" id="274" name="Google Shape;274;p14"/>
          <p:cNvPicPr preferRelativeResize="0"/>
          <p:nvPr/>
        </p:nvPicPr>
        <p:blipFill rotWithShape="1">
          <a:blip r:embed="rId3">
            <a:alphaModFix/>
          </a:blip>
          <a:srcRect b="27461" l="16070" r="39643" t="13076"/>
          <a:stretch/>
        </p:blipFill>
        <p:spPr>
          <a:xfrm>
            <a:off x="6793912" y="2338542"/>
            <a:ext cx="4472897" cy="33782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모니터, 컴퓨터, 화면이(가) 표시된 사진&#10;&#10;자동 생성된 설명" id="275" name="Google Shape;275;p14"/>
          <p:cNvPicPr preferRelativeResize="0"/>
          <p:nvPr/>
        </p:nvPicPr>
        <p:blipFill rotWithShape="1">
          <a:blip r:embed="rId4">
            <a:alphaModFix/>
          </a:blip>
          <a:srcRect b="27333" l="16339" r="39196" t="13237"/>
          <a:stretch/>
        </p:blipFill>
        <p:spPr>
          <a:xfrm>
            <a:off x="925191" y="2338542"/>
            <a:ext cx="4472897" cy="336274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4"/>
          <p:cNvSpPr txBox="1"/>
          <p:nvPr/>
        </p:nvSpPr>
        <p:spPr>
          <a:xfrm>
            <a:off x="925191" y="1719037"/>
            <a:ext cx="49792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160도 어안 렌즈로 촬영한 영상의 왜곡을 보정</a:t>
            </a:r>
            <a:endParaRPr/>
          </a:p>
        </p:txBody>
      </p:sp>
      <p:pic>
        <p:nvPicPr>
          <p:cNvPr descr="확인 표시" id="277" name="Google Shape;27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026" y="1781872"/>
            <a:ext cx="270871" cy="27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5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5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5" name="Google Shape;285;p15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5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15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차선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5"/>
          <p:cNvSpPr txBox="1"/>
          <p:nvPr/>
        </p:nvSpPr>
        <p:spPr>
          <a:xfrm>
            <a:off x="925191" y="1719037"/>
            <a:ext cx="49792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원근감 있는 영상에서 평면적인 영상으로 변환</a:t>
            </a:r>
            <a:endParaRPr/>
          </a:p>
        </p:txBody>
      </p:sp>
      <p:pic>
        <p:nvPicPr>
          <p:cNvPr descr="확인 표시" id="289" name="Google Shape;28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026" y="1781872"/>
            <a:ext cx="270871" cy="27087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/>
          <p:nvPr/>
        </p:nvSpPr>
        <p:spPr>
          <a:xfrm>
            <a:off x="5834743" y="3849206"/>
            <a:ext cx="522514" cy="5373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15"/>
          <p:cNvSpPr/>
          <p:nvPr/>
        </p:nvSpPr>
        <p:spPr>
          <a:xfrm>
            <a:off x="925191" y="1063880"/>
            <a:ext cx="3599308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Perspective Transformation</a:t>
            </a:r>
            <a:endParaRPr/>
          </a:p>
        </p:txBody>
      </p:sp>
      <p:pic>
        <p:nvPicPr>
          <p:cNvPr descr="스크린샷, 모니터, 컴퓨터, 실내이(가) 표시된 사진&#10;&#10;자동 생성된 설명" id="292" name="Google Shape;292;p15"/>
          <p:cNvPicPr preferRelativeResize="0"/>
          <p:nvPr/>
        </p:nvPicPr>
        <p:blipFill rotWithShape="1">
          <a:blip r:embed="rId4">
            <a:alphaModFix/>
          </a:blip>
          <a:srcRect b="27332" l="16338" r="39286" t="13077"/>
          <a:stretch/>
        </p:blipFill>
        <p:spPr>
          <a:xfrm>
            <a:off x="6713196" y="2343219"/>
            <a:ext cx="4486086" cy="3388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모니터, 컴퓨터, 사진이(가) 표시된 사진&#10;&#10;자동 생성된 설명" id="293" name="Google Shape;293;p15"/>
          <p:cNvPicPr preferRelativeResize="0"/>
          <p:nvPr/>
        </p:nvPicPr>
        <p:blipFill rotWithShape="1">
          <a:blip r:embed="rId5">
            <a:alphaModFix/>
          </a:blip>
          <a:srcRect b="0" l="16338" r="39732" t="41460"/>
          <a:stretch/>
        </p:blipFill>
        <p:spPr>
          <a:xfrm rot="10800000">
            <a:off x="992719" y="2338542"/>
            <a:ext cx="4486085" cy="336274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5"/>
          <p:cNvSpPr/>
          <p:nvPr/>
        </p:nvSpPr>
        <p:spPr>
          <a:xfrm>
            <a:off x="930509" y="5560053"/>
            <a:ext cx="187977" cy="187977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15"/>
          <p:cNvSpPr/>
          <p:nvPr/>
        </p:nvSpPr>
        <p:spPr>
          <a:xfrm>
            <a:off x="2188027" y="3755216"/>
            <a:ext cx="187977" cy="187977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15"/>
          <p:cNvSpPr/>
          <p:nvPr/>
        </p:nvSpPr>
        <p:spPr>
          <a:xfrm>
            <a:off x="4060396" y="3678661"/>
            <a:ext cx="187977" cy="187977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15"/>
          <p:cNvSpPr/>
          <p:nvPr/>
        </p:nvSpPr>
        <p:spPr>
          <a:xfrm>
            <a:off x="5359937" y="5560053"/>
            <a:ext cx="187977" cy="187977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7271656" y="2244553"/>
            <a:ext cx="187977" cy="187977"/>
          </a:xfrm>
          <a:prstGeom prst="ellipse">
            <a:avLst/>
          </a:prstGeom>
          <a:solidFill>
            <a:srgbClr val="0000FF"/>
          </a:solidFill>
          <a:ln cap="flat" cmpd="sng" w="127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15"/>
          <p:cNvSpPr/>
          <p:nvPr/>
        </p:nvSpPr>
        <p:spPr>
          <a:xfrm>
            <a:off x="9960428" y="2244553"/>
            <a:ext cx="187977" cy="187977"/>
          </a:xfrm>
          <a:prstGeom prst="ellipse">
            <a:avLst/>
          </a:prstGeom>
          <a:solidFill>
            <a:srgbClr val="0000FF"/>
          </a:solidFill>
          <a:ln cap="flat" cmpd="sng" w="127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15"/>
          <p:cNvSpPr/>
          <p:nvPr/>
        </p:nvSpPr>
        <p:spPr>
          <a:xfrm>
            <a:off x="7270212" y="5640663"/>
            <a:ext cx="187977" cy="187977"/>
          </a:xfrm>
          <a:prstGeom prst="ellipse">
            <a:avLst/>
          </a:prstGeom>
          <a:solidFill>
            <a:srgbClr val="0000FF"/>
          </a:solidFill>
          <a:ln cap="flat" cmpd="sng" w="127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10678884" y="5607295"/>
            <a:ext cx="187977" cy="187977"/>
          </a:xfrm>
          <a:prstGeom prst="ellipse">
            <a:avLst/>
          </a:prstGeom>
          <a:solidFill>
            <a:srgbClr val="0000FF"/>
          </a:solidFill>
          <a:ln cap="flat" cmpd="sng" w="127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6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p16"/>
          <p:cNvSpPr/>
          <p:nvPr/>
        </p:nvSpPr>
        <p:spPr>
          <a:xfrm>
            <a:off x="925191" y="1063880"/>
            <a:ext cx="2777014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ROI</a:t>
            </a:r>
            <a:endParaRPr/>
          </a:p>
        </p:txBody>
      </p:sp>
      <p:sp>
        <p:nvSpPr>
          <p:cNvPr id="309" name="Google Shape;309;p16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1" name="Google Shape;311;p16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16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차선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16"/>
          <p:cNvSpPr txBox="1"/>
          <p:nvPr/>
        </p:nvSpPr>
        <p:spPr>
          <a:xfrm>
            <a:off x="925191" y="1719037"/>
            <a:ext cx="2194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관심 영역 잘라내기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확인 표시" id="314" name="Google Shape;31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026" y="1781872"/>
            <a:ext cx="270871" cy="270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컴퓨터이(가) 표시된 사진&#10;&#10;자동 생성된 설명" id="315" name="Google Shape;315;p16"/>
          <p:cNvPicPr preferRelativeResize="0"/>
          <p:nvPr/>
        </p:nvPicPr>
        <p:blipFill rotWithShape="1">
          <a:blip r:embed="rId4">
            <a:alphaModFix/>
          </a:blip>
          <a:srcRect b="25777" l="17679" r="38214" t="15513"/>
          <a:stretch/>
        </p:blipFill>
        <p:spPr>
          <a:xfrm>
            <a:off x="6719981" y="2328384"/>
            <a:ext cx="4491313" cy="3362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모니터, 컴퓨터, 실내이(가) 표시된 사진&#10;&#10;자동 생성된 설명" id="316" name="Google Shape;316;p16"/>
          <p:cNvPicPr preferRelativeResize="0"/>
          <p:nvPr/>
        </p:nvPicPr>
        <p:blipFill rotWithShape="1">
          <a:blip r:embed="rId5">
            <a:alphaModFix/>
          </a:blip>
          <a:srcRect b="27332" l="16338" r="39286" t="13077"/>
          <a:stretch/>
        </p:blipFill>
        <p:spPr>
          <a:xfrm>
            <a:off x="960188" y="2343219"/>
            <a:ext cx="4486086" cy="338864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6"/>
          <p:cNvSpPr/>
          <p:nvPr/>
        </p:nvSpPr>
        <p:spPr>
          <a:xfrm>
            <a:off x="5834743" y="3849206"/>
            <a:ext cx="522514" cy="53735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16"/>
          <p:cNvSpPr/>
          <p:nvPr/>
        </p:nvSpPr>
        <p:spPr>
          <a:xfrm>
            <a:off x="1970314" y="2355556"/>
            <a:ext cx="2677886" cy="337630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7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17"/>
          <p:cNvSpPr/>
          <p:nvPr/>
        </p:nvSpPr>
        <p:spPr>
          <a:xfrm>
            <a:off x="925191" y="1063880"/>
            <a:ext cx="2777014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Histogram</a:t>
            </a:r>
            <a:endParaRPr/>
          </a:p>
        </p:txBody>
      </p:sp>
      <p:sp>
        <p:nvSpPr>
          <p:cNvPr id="326" name="Google Shape;326;p17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17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17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17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차선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p17"/>
          <p:cNvSpPr txBox="1"/>
          <p:nvPr/>
        </p:nvSpPr>
        <p:spPr>
          <a:xfrm>
            <a:off x="925191" y="1719037"/>
            <a:ext cx="21948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차선 위치 찾아내기</a:t>
            </a:r>
            <a:endParaRPr/>
          </a:p>
        </p:txBody>
      </p:sp>
      <p:pic>
        <p:nvPicPr>
          <p:cNvPr descr="확인 표시" id="331" name="Google Shape;3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026" y="1781872"/>
            <a:ext cx="270871" cy="270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, 전자기기, 모니터, 컴퓨터이(가) 표시된 사진&#10;&#10;자동 생성된 설명" id="332" name="Google Shape;332;p17"/>
          <p:cNvPicPr preferRelativeResize="0"/>
          <p:nvPr/>
        </p:nvPicPr>
        <p:blipFill rotWithShape="1">
          <a:blip r:embed="rId4">
            <a:alphaModFix/>
          </a:blip>
          <a:srcRect b="3258" l="42946" r="12857" t="37025"/>
          <a:stretch/>
        </p:blipFill>
        <p:spPr>
          <a:xfrm>
            <a:off x="6760029" y="2347192"/>
            <a:ext cx="4490206" cy="3412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스크린샷이(가) 표시된 사진&#10;&#10;자동 생성된 설명" id="333" name="Google Shape;333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7321" y="2284014"/>
            <a:ext cx="4967241" cy="3640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"/>
          <p:cNvSpPr/>
          <p:nvPr/>
        </p:nvSpPr>
        <p:spPr>
          <a:xfrm>
            <a:off x="177799" y="999327"/>
            <a:ext cx="11836401" cy="536802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0" name="Google Shape;340;p18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18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3" name="Google Shape;3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49" y="1487824"/>
            <a:ext cx="781050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9" name="Google Shape;349;p19"/>
          <p:cNvSpPr/>
          <p:nvPr/>
        </p:nvSpPr>
        <p:spPr>
          <a:xfrm>
            <a:off x="925191" y="1063880"/>
            <a:ext cx="2144580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 모델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0" name="Google Shape;350;p19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19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3" name="Google Shape;353;p19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4" name="Google Shape;354;p19"/>
          <p:cNvSpPr txBox="1"/>
          <p:nvPr/>
        </p:nvSpPr>
        <p:spPr>
          <a:xfrm>
            <a:off x="1366299" y="1937398"/>
            <a:ext cx="466439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YOLO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60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You Look Only Once</a:t>
            </a:r>
            <a:endParaRPr/>
          </a:p>
        </p:txBody>
      </p:sp>
      <p:sp>
        <p:nvSpPr>
          <p:cNvPr id="355" name="Google Shape;355;p19"/>
          <p:cNvSpPr txBox="1"/>
          <p:nvPr/>
        </p:nvSpPr>
        <p:spPr>
          <a:xfrm>
            <a:off x="6216722" y="1923590"/>
            <a:ext cx="486493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</a:t>
            </a:r>
            <a:endParaRPr sz="2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60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Single Shot Multibox Detector</a:t>
            </a:r>
            <a:endParaRPr/>
          </a:p>
        </p:txBody>
      </p:sp>
      <p:sp>
        <p:nvSpPr>
          <p:cNvPr id="356" name="Google Shape;356;p19"/>
          <p:cNvSpPr txBox="1"/>
          <p:nvPr/>
        </p:nvSpPr>
        <p:spPr>
          <a:xfrm>
            <a:off x="1366299" y="4307752"/>
            <a:ext cx="46643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Tiny YOLO v3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7" name="Google Shape;357;p19"/>
          <p:cNvSpPr txBox="1"/>
          <p:nvPr/>
        </p:nvSpPr>
        <p:spPr>
          <a:xfrm>
            <a:off x="6216722" y="4293944"/>
            <a:ext cx="4864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 MobileNet v2</a:t>
            </a:r>
            <a:endParaRPr sz="2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19"/>
          <p:cNvSpPr/>
          <p:nvPr/>
        </p:nvSpPr>
        <p:spPr>
          <a:xfrm>
            <a:off x="2860101" y="2951035"/>
            <a:ext cx="462880" cy="125975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19"/>
          <p:cNvSpPr/>
          <p:nvPr/>
        </p:nvSpPr>
        <p:spPr>
          <a:xfrm>
            <a:off x="8115062" y="2951035"/>
            <a:ext cx="462880" cy="125975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2081870" y="2372236"/>
            <a:ext cx="2491530" cy="15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▶문예리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▷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총괄(팀장)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▷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차선 인식 설계 및 구현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▷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자율 주차 설계 및 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7621398" y="2372236"/>
            <a:ext cx="2491530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▶김주성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▷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UI 설계 및 구현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▷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임베디드 설계 및 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851634" y="2372236"/>
            <a:ext cx="2491530" cy="1723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▶이명상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▷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객체 인식 설계 및 구현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r>
              <a:rPr lang="ko-KR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▷</a:t>
            </a:r>
            <a:r>
              <a:rPr lang="ko-KR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기구 설계 및 구현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b="0" lang="ko-KR" sz="1800" u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팀원 소개</a:t>
            </a:r>
            <a:endParaRPr b="0" sz="1800" u="none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5" name="Google Shape;365;p20"/>
          <p:cNvSpPr/>
          <p:nvPr/>
        </p:nvSpPr>
        <p:spPr>
          <a:xfrm>
            <a:off x="925190" y="1063880"/>
            <a:ext cx="2732410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 모델 비교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p20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p20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20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20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0" name="Google Shape;37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386" y="2569832"/>
            <a:ext cx="5510213" cy="269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4604" y="2569832"/>
            <a:ext cx="5432396" cy="2690813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0"/>
          <p:cNvSpPr txBox="1"/>
          <p:nvPr/>
        </p:nvSpPr>
        <p:spPr>
          <a:xfrm>
            <a:off x="1551357" y="1640748"/>
            <a:ext cx="46643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Tiny YOLO v3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20"/>
          <p:cNvSpPr txBox="1"/>
          <p:nvPr/>
        </p:nvSpPr>
        <p:spPr>
          <a:xfrm>
            <a:off x="6880756" y="1648712"/>
            <a:ext cx="4864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 MobileNet v2</a:t>
            </a:r>
            <a:endParaRPr sz="2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9" name="Google Shape;379;p21"/>
          <p:cNvSpPr/>
          <p:nvPr/>
        </p:nvSpPr>
        <p:spPr>
          <a:xfrm>
            <a:off x="925190" y="1063880"/>
            <a:ext cx="2732410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 모델 비교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p21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1" name="Google Shape;381;p21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2" name="Google Shape;382;p21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1551357" y="1640748"/>
            <a:ext cx="46643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Tiny YOLO v3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21"/>
          <p:cNvSpPr txBox="1"/>
          <p:nvPr/>
        </p:nvSpPr>
        <p:spPr>
          <a:xfrm>
            <a:off x="6880756" y="1648712"/>
            <a:ext cx="4864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 MobileNet v2</a:t>
            </a:r>
            <a:endParaRPr sz="2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6" name="Google Shape;3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31" y="2356880"/>
            <a:ext cx="4800600" cy="37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6409" y="2353813"/>
            <a:ext cx="4299860" cy="376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2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22"/>
          <p:cNvSpPr/>
          <p:nvPr/>
        </p:nvSpPr>
        <p:spPr>
          <a:xfrm>
            <a:off x="925190" y="1063880"/>
            <a:ext cx="2732410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 모델 비교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22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5" name="Google Shape;395;p22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22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22"/>
          <p:cNvSpPr txBox="1"/>
          <p:nvPr/>
        </p:nvSpPr>
        <p:spPr>
          <a:xfrm>
            <a:off x="3042712" y="2293889"/>
            <a:ext cx="4664392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Tiny YOLO v3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>
            <a:off x="6967850" y="2301853"/>
            <a:ext cx="4864934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 MobileNet v2</a:t>
            </a:r>
            <a:endParaRPr sz="24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620394" y="3392868"/>
            <a:ext cx="96892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FPS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22"/>
          <p:cNvSpPr txBox="1"/>
          <p:nvPr/>
        </p:nvSpPr>
        <p:spPr>
          <a:xfrm>
            <a:off x="4312508" y="3392868"/>
            <a:ext cx="13916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11(GPU)</a:t>
            </a:r>
            <a:endParaRPr/>
          </a:p>
        </p:txBody>
      </p:sp>
      <p:sp>
        <p:nvSpPr>
          <p:cNvPr id="402" name="Google Shape;402;p22"/>
          <p:cNvSpPr txBox="1"/>
          <p:nvPr/>
        </p:nvSpPr>
        <p:spPr>
          <a:xfrm>
            <a:off x="7750632" y="3392868"/>
            <a:ext cx="265612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4(CPU) / </a:t>
            </a:r>
            <a:r>
              <a:rPr lang="ko-KR" sz="24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30(Coral)</a:t>
            </a:r>
            <a:endParaRPr/>
          </a:p>
        </p:txBody>
      </p:sp>
      <p:sp>
        <p:nvSpPr>
          <p:cNvPr id="403" name="Google Shape;403;p22"/>
          <p:cNvSpPr txBox="1"/>
          <p:nvPr/>
        </p:nvSpPr>
        <p:spPr>
          <a:xfrm>
            <a:off x="620394" y="4375843"/>
            <a:ext cx="21663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Framework</a:t>
            </a:r>
            <a:endParaRPr b="1"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4" name="Google Shape;404;p22"/>
          <p:cNvSpPr txBox="1"/>
          <p:nvPr/>
        </p:nvSpPr>
        <p:spPr>
          <a:xfrm>
            <a:off x="4312508" y="4375843"/>
            <a:ext cx="13916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Darknet</a:t>
            </a:r>
            <a:endParaRPr/>
          </a:p>
        </p:txBody>
      </p:sp>
      <p:sp>
        <p:nvSpPr>
          <p:cNvPr id="405" name="Google Shape;405;p22"/>
          <p:cNvSpPr txBox="1"/>
          <p:nvPr/>
        </p:nvSpPr>
        <p:spPr>
          <a:xfrm>
            <a:off x="8206093" y="4375843"/>
            <a:ext cx="19611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TensorFlow</a:t>
            </a:r>
            <a:endParaRPr sz="24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3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p23"/>
          <p:cNvSpPr/>
          <p:nvPr/>
        </p:nvSpPr>
        <p:spPr>
          <a:xfrm>
            <a:off x="925190" y="1063880"/>
            <a:ext cx="3723010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 MobileNet v2 전이 학습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23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23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23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23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23"/>
          <p:cNvSpPr/>
          <p:nvPr/>
        </p:nvSpPr>
        <p:spPr>
          <a:xfrm>
            <a:off x="4993823" y="2343734"/>
            <a:ext cx="2334986" cy="783772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TensorFlow Object Detection API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23"/>
          <p:cNvSpPr/>
          <p:nvPr/>
        </p:nvSpPr>
        <p:spPr>
          <a:xfrm>
            <a:off x="772785" y="2343734"/>
            <a:ext cx="2584450" cy="783772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신호등, 표지판, 자동차, 사람 데이터 수집 및 라벨링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23"/>
          <p:cNvSpPr/>
          <p:nvPr/>
        </p:nvSpPr>
        <p:spPr>
          <a:xfrm>
            <a:off x="3573241" y="4355540"/>
            <a:ext cx="2334986" cy="783772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TensorFlow Lite Model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0" name="Google Shape;420;p23"/>
          <p:cNvSpPr/>
          <p:nvPr/>
        </p:nvSpPr>
        <p:spPr>
          <a:xfrm>
            <a:off x="7611835" y="4355540"/>
            <a:ext cx="2334986" cy="783772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Edge TPU Model(Coral)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23"/>
          <p:cNvSpPr/>
          <p:nvPr/>
        </p:nvSpPr>
        <p:spPr>
          <a:xfrm>
            <a:off x="8965397" y="2343734"/>
            <a:ext cx="2334986" cy="783772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TensorFlow Model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23"/>
          <p:cNvSpPr/>
          <p:nvPr/>
        </p:nvSpPr>
        <p:spPr>
          <a:xfrm>
            <a:off x="3498754" y="2658112"/>
            <a:ext cx="1345355" cy="1850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23"/>
          <p:cNvSpPr/>
          <p:nvPr/>
        </p:nvSpPr>
        <p:spPr>
          <a:xfrm>
            <a:off x="7478523" y="2658112"/>
            <a:ext cx="1345355" cy="1850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566609" y="2340379"/>
            <a:ext cx="11855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전이 학습</a:t>
            </a:r>
            <a:endParaRPr/>
          </a:p>
        </p:txBody>
      </p:sp>
      <p:sp>
        <p:nvSpPr>
          <p:cNvPr id="425" name="Google Shape;425;p23"/>
          <p:cNvSpPr txBox="1"/>
          <p:nvPr/>
        </p:nvSpPr>
        <p:spPr>
          <a:xfrm>
            <a:off x="7642809" y="2841291"/>
            <a:ext cx="11855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50000번</a:t>
            </a:r>
            <a:endParaRPr/>
          </a:p>
        </p:txBody>
      </p:sp>
      <p:sp>
        <p:nvSpPr>
          <p:cNvPr id="426" name="Google Shape;426;p23"/>
          <p:cNvSpPr txBox="1"/>
          <p:nvPr/>
        </p:nvSpPr>
        <p:spPr>
          <a:xfrm>
            <a:off x="3540607" y="2328831"/>
            <a:ext cx="13453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사전 학습된</a:t>
            </a:r>
            <a:endParaRPr/>
          </a:p>
        </p:txBody>
      </p:sp>
      <p:sp>
        <p:nvSpPr>
          <p:cNvPr id="427" name="Google Shape;427;p23"/>
          <p:cNvSpPr txBox="1"/>
          <p:nvPr/>
        </p:nvSpPr>
        <p:spPr>
          <a:xfrm>
            <a:off x="3371219" y="2806270"/>
            <a:ext cx="166276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SSD MobileNet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23"/>
          <p:cNvSpPr/>
          <p:nvPr/>
        </p:nvSpPr>
        <p:spPr>
          <a:xfrm>
            <a:off x="1890056" y="4697704"/>
            <a:ext cx="1345355" cy="1850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2255057" y="4359150"/>
            <a:ext cx="6153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변환</a:t>
            </a:r>
            <a:endParaRPr/>
          </a:p>
        </p:txBody>
      </p:sp>
      <p:sp>
        <p:nvSpPr>
          <p:cNvPr id="430" name="Google Shape;430;p23"/>
          <p:cNvSpPr/>
          <p:nvPr/>
        </p:nvSpPr>
        <p:spPr>
          <a:xfrm>
            <a:off x="6056185" y="4669965"/>
            <a:ext cx="1345355" cy="1850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6413721" y="4340684"/>
            <a:ext cx="61535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변환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4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24"/>
          <p:cNvSpPr/>
          <p:nvPr/>
        </p:nvSpPr>
        <p:spPr>
          <a:xfrm>
            <a:off x="925191" y="1063880"/>
            <a:ext cx="2144580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 결과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24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24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24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2" name="Google Shape;44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7323" y="1502273"/>
            <a:ext cx="6357352" cy="469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5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25"/>
          <p:cNvSpPr/>
          <p:nvPr/>
        </p:nvSpPr>
        <p:spPr>
          <a:xfrm>
            <a:off x="925191" y="1063880"/>
            <a:ext cx="2144580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 결과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25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25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25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25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3" name="Google Shape;4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356" y="2187774"/>
            <a:ext cx="4430485" cy="3322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표지판, 앉아있는, 목재의, 서있는이(가) 표시된 사진&#10;&#10;자동 생성된 설명" id="454" name="Google Shape;45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1192" y="2187774"/>
            <a:ext cx="4430485" cy="332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6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26"/>
          <p:cNvSpPr/>
          <p:nvPr/>
        </p:nvSpPr>
        <p:spPr>
          <a:xfrm>
            <a:off x="925191" y="1063880"/>
            <a:ext cx="2144580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 결과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26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26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26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5" name="Google Shape;4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468" y="1719037"/>
            <a:ext cx="180022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3469" y="4125624"/>
            <a:ext cx="1800225" cy="1738148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6"/>
          <p:cNvSpPr/>
          <p:nvPr/>
        </p:nvSpPr>
        <p:spPr>
          <a:xfrm>
            <a:off x="3564077" y="3726941"/>
            <a:ext cx="1345355" cy="1850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3605930" y="3397660"/>
            <a:ext cx="13453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HSV Mask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3752225" y="3918643"/>
            <a:ext cx="86332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빨간색</a:t>
            </a:r>
            <a:endParaRPr/>
          </a:p>
        </p:txBody>
      </p:sp>
      <p:pic>
        <p:nvPicPr>
          <p:cNvPr id="470" name="Google Shape;47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5788" y="2028599"/>
            <a:ext cx="118110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4826" y="4361285"/>
            <a:ext cx="13430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85193" y="2101098"/>
            <a:ext cx="997388" cy="101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06787" y="4151509"/>
            <a:ext cx="1800225" cy="179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940124" y="1840991"/>
            <a:ext cx="17335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6"/>
          <p:cNvSpPr/>
          <p:nvPr/>
        </p:nvSpPr>
        <p:spPr>
          <a:xfrm>
            <a:off x="7123970" y="3726941"/>
            <a:ext cx="1345355" cy="18505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26"/>
          <p:cNvSpPr txBox="1"/>
          <p:nvPr/>
        </p:nvSpPr>
        <p:spPr>
          <a:xfrm>
            <a:off x="7089621" y="3408546"/>
            <a:ext cx="134535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제대로 인식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7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27"/>
          <p:cNvSpPr/>
          <p:nvPr/>
        </p:nvSpPr>
        <p:spPr>
          <a:xfrm>
            <a:off x="0" y="0"/>
            <a:ext cx="12192636" cy="219710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0" y="6649085"/>
            <a:ext cx="12192636" cy="219710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0" y="738505"/>
            <a:ext cx="12192636" cy="46355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27"/>
          <p:cNvSpPr txBox="1"/>
          <p:nvPr/>
        </p:nvSpPr>
        <p:spPr>
          <a:xfrm>
            <a:off x="200025" y="342265"/>
            <a:ext cx="6766560" cy="273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27"/>
          <p:cNvSpPr/>
          <p:nvPr/>
        </p:nvSpPr>
        <p:spPr>
          <a:xfrm>
            <a:off x="925191" y="1063880"/>
            <a:ext cx="870952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QT</a:t>
            </a:r>
            <a:endParaRPr/>
          </a:p>
        </p:txBody>
      </p:sp>
      <p:pic>
        <p:nvPicPr>
          <p:cNvPr descr="스크린샷, 컴퓨터, 시계이(가) 표시된 사진&#10;&#10;자동 생성된 설명" id="487" name="Google Shape;487;p27"/>
          <p:cNvPicPr preferRelativeResize="0"/>
          <p:nvPr/>
        </p:nvPicPr>
        <p:blipFill rotWithShape="1">
          <a:blip r:embed="rId3">
            <a:alphaModFix/>
          </a:blip>
          <a:srcRect b="0" l="3572" r="0" t="4990"/>
          <a:stretch/>
        </p:blipFill>
        <p:spPr>
          <a:xfrm>
            <a:off x="1805260" y="1471189"/>
            <a:ext cx="8581478" cy="475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"/>
          <p:cNvSpPr txBox="1"/>
          <p:nvPr/>
        </p:nvSpPr>
        <p:spPr>
          <a:xfrm>
            <a:off x="276094" y="2567558"/>
            <a:ext cx="6766108" cy="64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5400"/>
              <a:buFont typeface="Arial"/>
              <a:buNone/>
            </a:pPr>
            <a:r>
              <a:rPr b="1" lang="ko-KR" sz="450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04.</a:t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203922" y="3287174"/>
            <a:ext cx="6382627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28"/>
          <p:cNvSpPr txBox="1"/>
          <p:nvPr/>
        </p:nvSpPr>
        <p:spPr>
          <a:xfrm>
            <a:off x="276094" y="3430818"/>
            <a:ext cx="6766108" cy="64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결과</a:t>
            </a:r>
            <a:endParaRPr sz="2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9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925191" y="1063880"/>
            <a:ext cx="1578523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시나리오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코스 구성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6" name="Google Shape;5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5791" y="2204869"/>
            <a:ext cx="7220416" cy="32886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9"/>
          <p:cNvSpPr/>
          <p:nvPr/>
        </p:nvSpPr>
        <p:spPr>
          <a:xfrm>
            <a:off x="3668385" y="1510482"/>
            <a:ext cx="772986" cy="38797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</a:t>
            </a:r>
            <a:endParaRPr/>
          </a:p>
        </p:txBody>
      </p:sp>
      <p:sp>
        <p:nvSpPr>
          <p:cNvPr id="508" name="Google Shape;508;p29"/>
          <p:cNvSpPr/>
          <p:nvPr/>
        </p:nvSpPr>
        <p:spPr>
          <a:xfrm rot="2689058">
            <a:off x="4368497" y="2113320"/>
            <a:ext cx="907767" cy="1830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29"/>
          <p:cNvSpPr/>
          <p:nvPr/>
        </p:nvSpPr>
        <p:spPr>
          <a:xfrm>
            <a:off x="5208873" y="1510482"/>
            <a:ext cx="1174206" cy="38797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신호등</a:t>
            </a:r>
            <a:endParaRPr/>
          </a:p>
        </p:txBody>
      </p:sp>
      <p:sp>
        <p:nvSpPr>
          <p:cNvPr id="510" name="Google Shape;510;p29"/>
          <p:cNvSpPr/>
          <p:nvPr/>
        </p:nvSpPr>
        <p:spPr>
          <a:xfrm rot="5400000">
            <a:off x="5530658" y="2110890"/>
            <a:ext cx="594617" cy="2097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29"/>
          <p:cNvSpPr/>
          <p:nvPr/>
        </p:nvSpPr>
        <p:spPr>
          <a:xfrm>
            <a:off x="10172756" y="3134684"/>
            <a:ext cx="1757984" cy="38797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우회전 금지</a:t>
            </a: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7052493" y="1510482"/>
            <a:ext cx="1174206" cy="38797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0. 사람</a:t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 rot="5400000">
            <a:off x="7377796" y="2110891"/>
            <a:ext cx="594617" cy="20973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29"/>
          <p:cNvSpPr/>
          <p:nvPr/>
        </p:nvSpPr>
        <p:spPr>
          <a:xfrm>
            <a:off x="10172756" y="3681287"/>
            <a:ext cx="1300784" cy="38797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11. 신호등</a:t>
            </a:r>
            <a:endParaRPr/>
          </a:p>
        </p:txBody>
      </p:sp>
      <p:sp>
        <p:nvSpPr>
          <p:cNvPr id="515" name="Google Shape;515;p29"/>
          <p:cNvSpPr/>
          <p:nvPr/>
        </p:nvSpPr>
        <p:spPr>
          <a:xfrm rot="10800000">
            <a:off x="9629220" y="3242795"/>
            <a:ext cx="499992" cy="1695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29"/>
          <p:cNvSpPr/>
          <p:nvPr/>
        </p:nvSpPr>
        <p:spPr>
          <a:xfrm rot="10800000">
            <a:off x="9629220" y="3797189"/>
            <a:ext cx="499992" cy="1695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29"/>
          <p:cNvSpPr/>
          <p:nvPr/>
        </p:nvSpPr>
        <p:spPr>
          <a:xfrm>
            <a:off x="8243919" y="5775012"/>
            <a:ext cx="1300784" cy="38797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가속</a:t>
            </a: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6372193" y="5686528"/>
            <a:ext cx="1737047" cy="591951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어린이 보호 구역</a:t>
            </a: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4501200" y="5686528"/>
            <a:ext cx="1737047" cy="591951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 어린이 보호 구역 해제</a:t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 rot="-5400000">
            <a:off x="8700326" y="5468548"/>
            <a:ext cx="387970" cy="1478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29"/>
          <p:cNvSpPr/>
          <p:nvPr/>
        </p:nvSpPr>
        <p:spPr>
          <a:xfrm rot="-5400000">
            <a:off x="7046731" y="5366367"/>
            <a:ext cx="387970" cy="1478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29"/>
          <p:cNvSpPr/>
          <p:nvPr/>
        </p:nvSpPr>
        <p:spPr>
          <a:xfrm rot="-5400000">
            <a:off x="5687852" y="5362623"/>
            <a:ext cx="387970" cy="147851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29"/>
          <p:cNvSpPr/>
          <p:nvPr/>
        </p:nvSpPr>
        <p:spPr>
          <a:xfrm>
            <a:off x="365302" y="4153235"/>
            <a:ext cx="1724757" cy="38797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 회전 교차로</a:t>
            </a: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2188482" y="4288969"/>
            <a:ext cx="1011918" cy="1631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29"/>
          <p:cNvSpPr/>
          <p:nvPr/>
        </p:nvSpPr>
        <p:spPr>
          <a:xfrm>
            <a:off x="365302" y="3489050"/>
            <a:ext cx="1724757" cy="38797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 자동차 회피</a:t>
            </a: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2188482" y="3624784"/>
            <a:ext cx="685347" cy="1695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29"/>
          <p:cNvSpPr/>
          <p:nvPr/>
        </p:nvSpPr>
        <p:spPr>
          <a:xfrm>
            <a:off x="1078141" y="2639811"/>
            <a:ext cx="1011918" cy="38797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 터널</a:t>
            </a:r>
            <a:endParaRPr/>
          </a:p>
        </p:txBody>
      </p:sp>
      <p:sp>
        <p:nvSpPr>
          <p:cNvPr id="528" name="Google Shape;528;p29"/>
          <p:cNvSpPr/>
          <p:nvPr/>
        </p:nvSpPr>
        <p:spPr>
          <a:xfrm rot="1359352">
            <a:off x="2188482" y="3114919"/>
            <a:ext cx="1773918" cy="1611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29"/>
          <p:cNvSpPr/>
          <p:nvPr/>
        </p:nvSpPr>
        <p:spPr>
          <a:xfrm>
            <a:off x="10172756" y="4349044"/>
            <a:ext cx="1300784" cy="387970"/>
          </a:xfrm>
          <a:prstGeom prst="roundRect">
            <a:avLst>
              <a:gd fmla="val 16667" name="adj"/>
            </a:avLst>
          </a:prstGeom>
          <a:solidFill>
            <a:srgbClr val="DDEAF6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9-10. 주차</a:t>
            </a:r>
            <a:endParaRPr/>
          </a:p>
        </p:txBody>
      </p:sp>
      <p:sp>
        <p:nvSpPr>
          <p:cNvPr id="530" name="Google Shape;530;p29"/>
          <p:cNvSpPr/>
          <p:nvPr/>
        </p:nvSpPr>
        <p:spPr>
          <a:xfrm rot="10800000">
            <a:off x="8469086" y="4460701"/>
            <a:ext cx="1671837" cy="16953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5181593" y="825403"/>
            <a:ext cx="1828799" cy="533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2634369" y="1399637"/>
            <a:ext cx="6923249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2712940" y="1749383"/>
            <a:ext cx="6766108" cy="43370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Noto Sans Symbols"/>
              <a:buChar char="▪"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01 프로젝트 개요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628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628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Noto Sans Symbols"/>
              <a:buChar char="▪"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02 시스템 구성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628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설계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628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환경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Noto Sans Symbols"/>
              <a:buChar char="▪"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03 시스템 구현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628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차선 인식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628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 인식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628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Noto Sans Symbols"/>
              <a:buChar char="▪"/>
            </a:pPr>
            <a:r>
              <a:rPr b="1" lang="ko-KR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프로젝트 결과</a:t>
            </a:r>
            <a:endParaRPr b="1"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1" marL="6286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코스 구성</a:t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0"/>
          <p:cNvSpPr txBox="1"/>
          <p:nvPr/>
        </p:nvSpPr>
        <p:spPr>
          <a:xfrm>
            <a:off x="276094" y="2567558"/>
            <a:ext cx="6766108" cy="64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5400"/>
              <a:buFont typeface="Arial"/>
              <a:buNone/>
            </a:pPr>
            <a:r>
              <a:rPr b="1" lang="ko-KR" sz="450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/>
          </a:p>
        </p:txBody>
      </p:sp>
      <p:sp>
        <p:nvSpPr>
          <p:cNvPr id="537" name="Google Shape;537;p30"/>
          <p:cNvSpPr/>
          <p:nvPr/>
        </p:nvSpPr>
        <p:spPr>
          <a:xfrm>
            <a:off x="203922" y="3287174"/>
            <a:ext cx="6382627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30"/>
          <p:cNvSpPr txBox="1"/>
          <p:nvPr/>
        </p:nvSpPr>
        <p:spPr>
          <a:xfrm>
            <a:off x="276094" y="3430818"/>
            <a:ext cx="6766108" cy="64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/>
        </p:nvSpPr>
        <p:spPr>
          <a:xfrm>
            <a:off x="276094" y="2567558"/>
            <a:ext cx="6766108" cy="64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5400"/>
              <a:buFont typeface="Arial"/>
              <a:buNone/>
            </a:pPr>
            <a:r>
              <a:rPr b="1" lang="ko-KR" sz="45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Part 01.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203922" y="3287174"/>
            <a:ext cx="6400078" cy="45719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276094" y="3430818"/>
            <a:ext cx="6766108" cy="64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sz="2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925191" y="1063880"/>
            <a:ext cx="2307866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자율 주행 시스템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811128" y="2046254"/>
            <a:ext cx="9737926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OpenCV를 이용한 차선 인식 시스템 개발.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TensorFlow Lite를 이용한 객체 인식 시스템 개발.</a:t>
            </a:r>
            <a:endParaRPr/>
          </a:p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On-Device 시스템 개발.</a:t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목표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925191" y="1063880"/>
            <a:ext cx="1539229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ADAS</a:t>
            </a:r>
            <a:endParaRPr/>
          </a:p>
        </p:txBody>
      </p:sp>
      <p:sp>
        <p:nvSpPr>
          <p:cNvPr id="143" name="Google Shape;143;p6"/>
          <p:cNvSpPr txBox="1"/>
          <p:nvPr/>
        </p:nvSpPr>
        <p:spPr>
          <a:xfrm>
            <a:off x="593408" y="2699396"/>
            <a:ext cx="4664392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차선 유지 보조 시스템</a:t>
            </a:r>
            <a:endParaRPr b="1"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42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6004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OpenCV를 이용하여 차선을 인식하고 센터값을 구해서 방향을 정한후, 정확한 제어를 위해 PD제어를 이용하여 구동체를 제어한다.</a:t>
            </a:r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6521523" y="2685588"/>
            <a:ext cx="3743706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자율 주차 시스템</a:t>
            </a:r>
            <a:endParaRPr b="1"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42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6004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레이저 센서를 이용하여 우측과 후면의 거리를 감지후, 각각의 거리를 구하여 자율 주차를 한다.</a:t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7"/>
          <p:cNvSpPr/>
          <p:nvPr/>
        </p:nvSpPr>
        <p:spPr>
          <a:xfrm>
            <a:off x="925191" y="1063880"/>
            <a:ext cx="1539229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ADAS</a:t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기능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593408" y="2699396"/>
            <a:ext cx="5426386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전방 충돌방지 보조 시스템</a:t>
            </a:r>
            <a:endParaRPr b="1"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42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60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자동차 및 사람을 객체 인식하고 객체와의 거리를 측정하여 충돌하지 않도록 차량을 제어한다.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6521524" y="2685588"/>
            <a:ext cx="4647220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●"/>
            </a:pPr>
            <a:r>
              <a:rPr b="1" lang="ko-KR" sz="3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도로 상황 보조 시스템</a:t>
            </a:r>
            <a:endParaRPr b="1" sz="3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42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360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신호등 및 표지판을 객체 인식하고 현재 도로 상황을 판단하여 차량을 제어한다.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/>
          <p:nvPr/>
        </p:nvSpPr>
        <p:spPr>
          <a:xfrm>
            <a:off x="276094" y="2567558"/>
            <a:ext cx="6766108" cy="64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5400"/>
              <a:buFont typeface="Arial"/>
              <a:buNone/>
            </a:pPr>
            <a:r>
              <a:rPr b="1" lang="ko-KR" sz="4500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Part 02.</a:t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>
            <a:off x="203922" y="3287174"/>
            <a:ext cx="6382627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276094" y="3430818"/>
            <a:ext cx="6766108" cy="643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ko-KR" sz="25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구성</a:t>
            </a:r>
            <a:endParaRPr sz="25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>
            <a:off x="177799" y="1331067"/>
            <a:ext cx="11836401" cy="503627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925191" y="1063880"/>
            <a:ext cx="2475931" cy="38797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전체 시스템 구성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>
            <a:gsLst>
              <a:gs pos="0">
                <a:srgbClr val="7C7C7C"/>
              </a:gs>
              <a:gs pos="50000">
                <a:srgbClr val="B4B4B4"/>
              </a:gs>
              <a:gs pos="100000">
                <a:srgbClr val="D8D8D8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>
            <a:gsLst>
              <a:gs pos="0">
                <a:srgbClr val="6E6E6E"/>
              </a:gs>
              <a:gs pos="50000">
                <a:srgbClr val="9F9F9F"/>
              </a:gs>
              <a:gs pos="100000">
                <a:srgbClr val="BFBFB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9"/>
          <p:cNvSpPr txBox="1"/>
          <p:nvPr/>
        </p:nvSpPr>
        <p:spPr>
          <a:xfrm>
            <a:off x="200099" y="342079"/>
            <a:ext cx="6766108" cy="273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160"/>
              <a:buFont typeface="Arial"/>
              <a:buChar char="•"/>
            </a:pPr>
            <a:r>
              <a:rPr lang="ko-KR" sz="180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설계</a:t>
            </a:r>
            <a:endParaRPr sz="1800">
              <a:solidFill>
                <a:srgbClr val="59595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7" name="Google Shape;177;p9"/>
          <p:cNvGrpSpPr/>
          <p:nvPr/>
        </p:nvGrpSpPr>
        <p:grpSpPr>
          <a:xfrm>
            <a:off x="1223009" y="2200495"/>
            <a:ext cx="9745980" cy="3418205"/>
            <a:chOff x="1323340" y="2741930"/>
            <a:chExt cx="9745980" cy="3418205"/>
          </a:xfrm>
        </p:grpSpPr>
        <p:sp>
          <p:nvSpPr>
            <p:cNvPr id="178" name="Google Shape;178;p9"/>
            <p:cNvSpPr/>
            <p:nvPr/>
          </p:nvSpPr>
          <p:spPr>
            <a:xfrm>
              <a:off x="1323340" y="2741930"/>
              <a:ext cx="2673350" cy="3399155"/>
            </a:xfrm>
            <a:prstGeom prst="rect">
              <a:avLst/>
            </a:prstGeom>
            <a:solidFill>
              <a:srgbClr val="DDEAF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Motor Control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OPEN-CR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(Cortex-M7)</a:t>
              </a:r>
              <a:endParaRPr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764405" y="2751455"/>
              <a:ext cx="2671445" cy="3399155"/>
            </a:xfrm>
            <a:prstGeom prst="rect">
              <a:avLst/>
            </a:prstGeom>
            <a:solidFill>
              <a:srgbClr val="DDEAF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Image Processor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</a:t>
              </a: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aspberry-pi4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sz="1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BCM2711)</a:t>
              </a:r>
              <a:endParaRPr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8397875" y="2760980"/>
              <a:ext cx="2671445" cy="3399155"/>
            </a:xfrm>
            <a:prstGeom prst="rect">
              <a:avLst/>
            </a:prstGeom>
            <a:solidFill>
              <a:srgbClr val="DDEAF6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Main Control</a:t>
              </a:r>
              <a:endParaRPr b="1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Jetson nano</a:t>
              </a:r>
              <a:endParaRPr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</a:t>
              </a:r>
              <a:r>
                <a:rPr lang="ko-KR" sz="11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Cortex-A57)</a:t>
              </a:r>
              <a:endParaRPr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924425" y="5518785"/>
              <a:ext cx="2390775" cy="5283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Pi-cam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8580120" y="5509260"/>
              <a:ext cx="2387600" cy="5283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Realsense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409700" y="4056380"/>
              <a:ext cx="2451735" cy="5283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Servo motor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4" name="Google Shape;184;p9"/>
            <p:cNvCxnSpPr>
              <a:endCxn id="185" idx="2"/>
            </p:cNvCxnSpPr>
            <p:nvPr/>
          </p:nvCxnSpPr>
          <p:spPr>
            <a:xfrm flipH="1" rot="10800000">
              <a:off x="6122775" y="5190490"/>
              <a:ext cx="1800" cy="330900"/>
            </a:xfrm>
            <a:prstGeom prst="straightConnector1">
              <a:avLst/>
            </a:prstGeom>
            <a:noFill/>
            <a:ln cap="flat" cmpd="sng" w="349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85" name="Google Shape;185;p9"/>
            <p:cNvSpPr/>
            <p:nvPr/>
          </p:nvSpPr>
          <p:spPr>
            <a:xfrm>
              <a:off x="4924425" y="4662170"/>
              <a:ext cx="2400300" cy="5283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Image Processing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924425" y="4057015"/>
              <a:ext cx="2381885" cy="5283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Motion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Control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4924425" y="3469005"/>
              <a:ext cx="2391410" cy="5283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Laser sensor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426845" y="3459480"/>
              <a:ext cx="2434590" cy="5283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Drive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89" name="Google Shape;189;p9"/>
            <p:cNvCxnSpPr/>
            <p:nvPr/>
          </p:nvCxnSpPr>
          <p:spPr>
            <a:xfrm flipH="1" rot="10800000">
              <a:off x="9766300" y="5181600"/>
              <a:ext cx="635" cy="329565"/>
            </a:xfrm>
            <a:prstGeom prst="straightConnector1">
              <a:avLst/>
            </a:prstGeom>
            <a:noFill/>
            <a:ln cap="flat" cmpd="sng" w="34925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90" name="Google Shape;190;p9"/>
            <p:cNvSpPr/>
            <p:nvPr/>
          </p:nvSpPr>
          <p:spPr>
            <a:xfrm>
              <a:off x="8543290" y="4644390"/>
              <a:ext cx="2415540" cy="5283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Object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Detection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8552180" y="4047490"/>
              <a:ext cx="2415540" cy="5283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Main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Control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8533765" y="3459480"/>
              <a:ext cx="2433955" cy="528320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Light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Control</a:t>
              </a:r>
              <a:endParaRPr b="1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3" name="Google Shape;193;p9"/>
            <p:cNvCxnSpPr/>
            <p:nvPr/>
          </p:nvCxnSpPr>
          <p:spPr>
            <a:xfrm>
              <a:off x="3996055" y="4441190"/>
              <a:ext cx="768985" cy="10160"/>
            </a:xfrm>
            <a:prstGeom prst="straightConnector1">
              <a:avLst/>
            </a:prstGeom>
            <a:noFill/>
            <a:ln cap="flat" cmpd="sng" w="44450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194" name="Google Shape;194;p9"/>
            <p:cNvCxnSpPr>
              <a:stCxn id="179" idx="3"/>
              <a:endCxn id="180" idx="1"/>
            </p:cNvCxnSpPr>
            <p:nvPr/>
          </p:nvCxnSpPr>
          <p:spPr>
            <a:xfrm>
              <a:off x="7435850" y="4451033"/>
              <a:ext cx="962100" cy="9600"/>
            </a:xfrm>
            <a:prstGeom prst="straightConnector1">
              <a:avLst/>
            </a:prstGeom>
            <a:noFill/>
            <a:ln cap="flat" cmpd="sng" w="44450">
              <a:solidFill>
                <a:srgbClr val="FF0000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2019-11-21T04:45:47Z</dcterms:created>
  <dc:creator>Administrator</dc:creator>
</cp:coreProperties>
</file>